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"/>
  </p:notesMasterIdLst>
  <p:sldIdLst>
    <p:sldId id="256" r:id="rId2"/>
    <p:sldId id="264" r:id="rId3"/>
    <p:sldId id="269" r:id="rId4"/>
    <p:sldId id="263" r:id="rId5"/>
    <p:sldId id="268" r:id="rId6"/>
  </p:sldIdLst>
  <p:sldSz cx="6858000" cy="9144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265" autoAdjust="0"/>
  </p:normalViewPr>
  <p:slideViewPr>
    <p:cSldViewPr>
      <p:cViewPr>
        <p:scale>
          <a:sx n="57" d="100"/>
          <a:sy n="57" d="100"/>
        </p:scale>
        <p:origin x="-2154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04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LISIS-1\Desktop\TRANSPARENCIA%20ARCHIVOS\Transparencia%20Original\2016\DETENIDOS%20RUTH%20TRANSPARENCI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LISIS-1\Desktop\TRANSPARENCIA%20ARCHIVOS\Transparencia%20Original\2016\GRAFICAS%20PARA%20TTO%2020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LISIS-1\Desktop\TRANSPARENCIA%20ARCHIVOS\Transparencia%20Original\2016\GRAFICAS%20PARA%20TTO%20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LISIS-1\Desktop\TRANSPARENCIA%20ARCHIVOS\Transparencia%20Original\2016\GRAFICAS%20PARA%20TTO%2020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LISIS-1\Desktop\TRANSPARENCIA%20ARCHIVOS\Transparencia%20Original\2016\GRAFICAS%20PARA%20TTO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439876548864941E-2"/>
          <c:y val="4.2076500921797669E-2"/>
          <c:w val="0.9188465095280629"/>
          <c:h val="0.624912321386722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'2016'!$C$185:$C$186</c:f>
              <c:strCache>
                <c:ptCount val="2"/>
                <c:pt idx="0">
                  <c:v>FEMENINO</c:v>
                </c:pt>
                <c:pt idx="1">
                  <c:v>FALTAS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'2016'!$B$187:$B$188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'2016'!$C$187:$C$188</c:f>
              <c:numCache>
                <c:formatCode>General</c:formatCode>
                <c:ptCount val="2"/>
                <c:pt idx="0">
                  <c:v>17</c:v>
                </c:pt>
                <c:pt idx="1">
                  <c:v>12</c:v>
                </c:pt>
              </c:numCache>
            </c:numRef>
          </c:val>
        </c:ser>
        <c:ser>
          <c:idx val="1"/>
          <c:order val="1"/>
          <c:tx>
            <c:strRef>
              <c:f>'2016'!$D$185:$D$186</c:f>
              <c:strCache>
                <c:ptCount val="2"/>
                <c:pt idx="0">
                  <c:v>FEMENINO</c:v>
                </c:pt>
                <c:pt idx="1">
                  <c:v>DELITOS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'2016'!$B$187:$B$188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'2016'!$D$187:$D$188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'2016'!$E$185:$E$186</c:f>
              <c:strCache>
                <c:ptCount val="2"/>
                <c:pt idx="0">
                  <c:v>MASCULINO</c:v>
                </c:pt>
                <c:pt idx="1">
                  <c:v>FALTAS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'2016'!$B$187:$B$188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'2016'!$E$187:$E$188</c:f>
              <c:numCache>
                <c:formatCode>General</c:formatCode>
                <c:ptCount val="2"/>
                <c:pt idx="0">
                  <c:v>437</c:v>
                </c:pt>
                <c:pt idx="1">
                  <c:v>121</c:v>
                </c:pt>
              </c:numCache>
            </c:numRef>
          </c:val>
        </c:ser>
        <c:ser>
          <c:idx val="3"/>
          <c:order val="3"/>
          <c:tx>
            <c:strRef>
              <c:f>'2016'!$F$185:$F$186</c:f>
              <c:strCache>
                <c:ptCount val="2"/>
                <c:pt idx="0">
                  <c:v>MASCULINO</c:v>
                </c:pt>
                <c:pt idx="1">
                  <c:v>DELITOS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'2016'!$B$187:$B$188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'2016'!$F$187:$F$188</c:f>
              <c:numCache>
                <c:formatCode>General</c:formatCode>
                <c:ptCount val="2"/>
                <c:pt idx="0">
                  <c:v>9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151936"/>
        <c:axId val="24153472"/>
      </c:barChart>
      <c:catAx>
        <c:axId val="24151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153472"/>
        <c:crosses val="autoZero"/>
        <c:auto val="1"/>
        <c:lblAlgn val="ctr"/>
        <c:lblOffset val="100"/>
        <c:noMultiLvlLbl val="0"/>
      </c:catAx>
      <c:valAx>
        <c:axId val="241534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4151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4144150039371326E-2"/>
          <c:y val="0.70974804398485269"/>
          <c:w val="0.84504916082053994"/>
          <c:h val="0.2766784442718280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TIPO</a:t>
            </a:r>
            <a:r>
              <a:rPr lang="en-US" baseline="0"/>
              <a:t> D</a:t>
            </a:r>
            <a:r>
              <a:rPr lang="en-US"/>
              <a:t>E ACCIDENTES OCTUBRE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'TIPOS DE ACC'!$B$262</c:f>
              <c:strCache>
                <c:ptCount val="1"/>
                <c:pt idx="0">
                  <c:v>TOTAL DE ACCIDENTES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'TIPOS DE ACC'!$A$263:$A$273</c:f>
              <c:strCache>
                <c:ptCount val="11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CAIDA DE PERSONA</c:v>
                </c:pt>
                <c:pt idx="4">
                  <c:v>DIVERSO</c:v>
                </c:pt>
                <c:pt idx="5">
                  <c:v>ESTRELLAMIENTO</c:v>
                </c:pt>
                <c:pt idx="6">
                  <c:v>FRONTAL</c:v>
                </c:pt>
                <c:pt idx="7">
                  <c:v>LATERAL</c:v>
                </c:pt>
                <c:pt idx="8">
                  <c:v>SALIDA DE CAMINO</c:v>
                </c:pt>
                <c:pt idx="9">
                  <c:v>VOLCADURA</c:v>
                </c:pt>
                <c:pt idx="10">
                  <c:v>MÓVIL DE VEHÍCULO</c:v>
                </c:pt>
              </c:strCache>
            </c:strRef>
          </c:cat>
          <c:val>
            <c:numRef>
              <c:f>'TIPOS DE ACC'!$B$263:$B$273</c:f>
              <c:numCache>
                <c:formatCode>General</c:formatCode>
                <c:ptCount val="11"/>
                <c:pt idx="0">
                  <c:v>29</c:v>
                </c:pt>
                <c:pt idx="1">
                  <c:v>6</c:v>
                </c:pt>
                <c:pt idx="2">
                  <c:v>25</c:v>
                </c:pt>
                <c:pt idx="3">
                  <c:v>1</c:v>
                </c:pt>
                <c:pt idx="4">
                  <c:v>8</c:v>
                </c:pt>
                <c:pt idx="5">
                  <c:v>31</c:v>
                </c:pt>
                <c:pt idx="6">
                  <c:v>11</c:v>
                </c:pt>
                <c:pt idx="7">
                  <c:v>23</c:v>
                </c:pt>
                <c:pt idx="8">
                  <c:v>7</c:v>
                </c:pt>
                <c:pt idx="9">
                  <c:v>4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192128"/>
        <c:axId val="24203264"/>
      </c:barChart>
      <c:catAx>
        <c:axId val="24192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203264"/>
        <c:crosses val="autoZero"/>
        <c:auto val="1"/>
        <c:lblAlgn val="ctr"/>
        <c:lblOffset val="100"/>
        <c:noMultiLvlLbl val="0"/>
      </c:catAx>
      <c:valAx>
        <c:axId val="242032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41921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 dirty="0"/>
              <a:t>CLASIFICACIÓN Y CUANTIFICACIÓN </a:t>
            </a:r>
          </a:p>
          <a:p>
            <a:pPr>
              <a:defRPr/>
            </a:pPr>
            <a:r>
              <a:rPr lang="es-MX" dirty="0" smtClean="0"/>
              <a:t>POR </a:t>
            </a:r>
            <a:r>
              <a:rPr lang="es-MX" dirty="0"/>
              <a:t>DÍA DE LA SEMANA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0967609171312438E-2"/>
          <c:y val="0.31580246913580384"/>
          <c:w val="0.96705089987365189"/>
          <c:h val="0.3518724603868970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'DIAS DE LA SEM'!$B$4:$B$10</c:f>
              <c:strCache>
                <c:ptCount val="7"/>
                <c:pt idx="0">
                  <c:v>LUNES</c:v>
                </c:pt>
                <c:pt idx="1">
                  <c:v>MARTES</c:v>
                </c:pt>
                <c:pt idx="2">
                  <c:v>MIÉRCOLES</c:v>
                </c:pt>
                <c:pt idx="3">
                  <c:v>JUEVES</c:v>
                </c:pt>
                <c:pt idx="4">
                  <c:v>VIERNES</c:v>
                </c:pt>
                <c:pt idx="5">
                  <c:v>SÁBADO</c:v>
                </c:pt>
                <c:pt idx="6">
                  <c:v>DOMINGO</c:v>
                </c:pt>
              </c:strCache>
            </c:strRef>
          </c:cat>
          <c:val>
            <c:numRef>
              <c:f>'DIAS DE LA SEM'!$L$4:$L$10</c:f>
              <c:numCache>
                <c:formatCode>General</c:formatCode>
                <c:ptCount val="7"/>
                <c:pt idx="0">
                  <c:v>21</c:v>
                </c:pt>
                <c:pt idx="1">
                  <c:v>13</c:v>
                </c:pt>
                <c:pt idx="2">
                  <c:v>13</c:v>
                </c:pt>
                <c:pt idx="3">
                  <c:v>9</c:v>
                </c:pt>
                <c:pt idx="4">
                  <c:v>17</c:v>
                </c:pt>
                <c:pt idx="5">
                  <c:v>34</c:v>
                </c:pt>
                <c:pt idx="6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244608"/>
        <c:axId val="24246144"/>
      </c:barChart>
      <c:catAx>
        <c:axId val="2424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MX"/>
          </a:p>
        </c:txPr>
        <c:crossAx val="24246144"/>
        <c:crosses val="autoZero"/>
        <c:auto val="1"/>
        <c:lblAlgn val="ctr"/>
        <c:lblOffset val="100"/>
        <c:noMultiLvlLbl val="0"/>
      </c:catAx>
      <c:valAx>
        <c:axId val="242461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4244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'TIPOS DE ACC'!$A$263</c:f>
              <c:strCache>
                <c:ptCount val="1"/>
                <c:pt idx="0">
                  <c:v>ALCANCE</c:v>
                </c:pt>
              </c:strCache>
            </c:strRef>
          </c:tx>
          <c:invertIfNegative val="0"/>
          <c:cat>
            <c:strRef>
              <c:f>'TIPOS DE ACC'!$B$261:$E$262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ACC'!$B$263:$E$263</c:f>
              <c:numCache>
                <c:formatCode>General</c:formatCode>
                <c:ptCount val="4"/>
                <c:pt idx="0">
                  <c:v>29</c:v>
                </c:pt>
                <c:pt idx="1">
                  <c:v>8</c:v>
                </c:pt>
                <c:pt idx="2">
                  <c:v>15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'TIPOS DE ACC'!$A$264</c:f>
              <c:strCache>
                <c:ptCount val="1"/>
                <c:pt idx="0">
                  <c:v>ATROPELLO</c:v>
                </c:pt>
              </c:strCache>
            </c:strRef>
          </c:tx>
          <c:invertIfNegative val="0"/>
          <c:cat>
            <c:strRef>
              <c:f>'TIPOS DE ACC'!$B$261:$E$262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ACC'!$B$264:$E$264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'TIPOS DE ACC'!$A$265</c:f>
              <c:strCache>
                <c:ptCount val="1"/>
                <c:pt idx="0">
                  <c:v>CRUCERO</c:v>
                </c:pt>
              </c:strCache>
            </c:strRef>
          </c:tx>
          <c:invertIfNegative val="0"/>
          <c:cat>
            <c:strRef>
              <c:f>'TIPOS DE ACC'!$B$261:$E$262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ACC'!$B$265:$E$265</c:f>
              <c:numCache>
                <c:formatCode>General</c:formatCode>
                <c:ptCount val="4"/>
                <c:pt idx="0">
                  <c:v>25</c:v>
                </c:pt>
                <c:pt idx="1">
                  <c:v>11</c:v>
                </c:pt>
                <c:pt idx="2">
                  <c:v>13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'TIPOS DE ACC'!$A$266</c:f>
              <c:strCache>
                <c:ptCount val="1"/>
                <c:pt idx="0">
                  <c:v>CAIDA DE PERSONA</c:v>
                </c:pt>
              </c:strCache>
            </c:strRef>
          </c:tx>
          <c:invertIfNegative val="0"/>
          <c:cat>
            <c:strRef>
              <c:f>'TIPOS DE ACC'!$B$261:$E$262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ACC'!$B$266:$E$266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'TIPOS DE ACC'!$A$267</c:f>
              <c:strCache>
                <c:ptCount val="1"/>
                <c:pt idx="0">
                  <c:v>DIVERSO</c:v>
                </c:pt>
              </c:strCache>
            </c:strRef>
          </c:tx>
          <c:invertIfNegative val="0"/>
          <c:cat>
            <c:strRef>
              <c:f>'TIPOS DE ACC'!$B$261:$E$262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ACC'!$B$267:$E$267</c:f>
              <c:numCache>
                <c:formatCode>General</c:formatCode>
                <c:ptCount val="4"/>
                <c:pt idx="0">
                  <c:v>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5"/>
          <c:order val="5"/>
          <c:tx>
            <c:strRef>
              <c:f>'TIPOS DE ACC'!$A$268</c:f>
              <c:strCache>
                <c:ptCount val="1"/>
                <c:pt idx="0">
                  <c:v>ESTRELLAMIENTO</c:v>
                </c:pt>
              </c:strCache>
            </c:strRef>
          </c:tx>
          <c:invertIfNegative val="0"/>
          <c:cat>
            <c:strRef>
              <c:f>'TIPOS DE ACC'!$B$261:$E$262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ACC'!$B$268:$E$268</c:f>
              <c:numCache>
                <c:formatCode>General</c:formatCode>
                <c:ptCount val="4"/>
                <c:pt idx="0">
                  <c:v>31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'TIPOS DE ACC'!$A$269</c:f>
              <c:strCache>
                <c:ptCount val="1"/>
                <c:pt idx="0">
                  <c:v>FRONTAL</c:v>
                </c:pt>
              </c:strCache>
            </c:strRef>
          </c:tx>
          <c:invertIfNegative val="0"/>
          <c:cat>
            <c:strRef>
              <c:f>'TIPOS DE ACC'!$B$261:$E$262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ACC'!$B$269:$E$269</c:f>
              <c:numCache>
                <c:formatCode>General</c:formatCode>
                <c:ptCount val="4"/>
                <c:pt idx="0">
                  <c:v>11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7"/>
          <c:order val="7"/>
          <c:tx>
            <c:strRef>
              <c:f>'TIPOS DE ACC'!$A$270</c:f>
              <c:strCache>
                <c:ptCount val="1"/>
                <c:pt idx="0">
                  <c:v>LATERAL</c:v>
                </c:pt>
              </c:strCache>
            </c:strRef>
          </c:tx>
          <c:invertIfNegative val="0"/>
          <c:cat>
            <c:strRef>
              <c:f>'TIPOS DE ACC'!$B$261:$E$262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ACC'!$B$270:$E$270</c:f>
              <c:numCache>
                <c:formatCode>General</c:formatCode>
                <c:ptCount val="4"/>
                <c:pt idx="0">
                  <c:v>23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8"/>
          <c:order val="8"/>
          <c:tx>
            <c:strRef>
              <c:f>'TIPOS DE ACC'!$A$271</c:f>
              <c:strCache>
                <c:ptCount val="1"/>
                <c:pt idx="0">
                  <c:v>SALIDA DE CAMINO</c:v>
                </c:pt>
              </c:strCache>
            </c:strRef>
          </c:tx>
          <c:invertIfNegative val="0"/>
          <c:cat>
            <c:strRef>
              <c:f>'TIPOS DE ACC'!$B$261:$E$262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ACC'!$B$271:$E$271</c:f>
              <c:numCache>
                <c:formatCode>General</c:formatCode>
                <c:ptCount val="4"/>
                <c:pt idx="0">
                  <c:v>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9"/>
          <c:order val="9"/>
          <c:tx>
            <c:strRef>
              <c:f>'TIPOS DE ACC'!$A$272</c:f>
              <c:strCache>
                <c:ptCount val="1"/>
                <c:pt idx="0">
                  <c:v>VOLCADURA</c:v>
                </c:pt>
              </c:strCache>
            </c:strRef>
          </c:tx>
          <c:invertIfNegative val="0"/>
          <c:cat>
            <c:strRef>
              <c:f>'TIPOS DE ACC'!$B$261:$E$262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ACC'!$B$272:$E$272</c:f>
              <c:numCache>
                <c:formatCode>General</c:formatCode>
                <c:ptCount val="4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0"/>
          <c:order val="10"/>
          <c:tx>
            <c:strRef>
              <c:f>'TIPOS DE ACC'!$A$273</c:f>
              <c:strCache>
                <c:ptCount val="1"/>
                <c:pt idx="0">
                  <c:v>MÓVIL DE VEHÍCULO</c:v>
                </c:pt>
              </c:strCache>
            </c:strRef>
          </c:tx>
          <c:invertIfNegative val="0"/>
          <c:cat>
            <c:strRef>
              <c:f>'TIPOS DE ACC'!$B$261:$E$262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ACC'!$B$273:$E$273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1"/>
          <c:order val="11"/>
          <c:tx>
            <c:strRef>
              <c:f>'TIPOS DE ACC'!$A$274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'TIPOS DE ACC'!$B$261:$E$262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ACC'!$B$274:$E$274</c:f>
              <c:numCache>
                <c:formatCode>General</c:formatCode>
                <c:ptCount val="4"/>
                <c:pt idx="0">
                  <c:v>145</c:v>
                </c:pt>
                <c:pt idx="1">
                  <c:v>27</c:v>
                </c:pt>
                <c:pt idx="2">
                  <c:v>36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419776"/>
        <c:axId val="27421312"/>
      </c:barChart>
      <c:catAx>
        <c:axId val="274197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7421312"/>
        <c:crosses val="autoZero"/>
        <c:auto val="1"/>
        <c:lblAlgn val="ctr"/>
        <c:lblOffset val="100"/>
        <c:noMultiLvlLbl val="0"/>
      </c:catAx>
      <c:valAx>
        <c:axId val="27421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4197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731560971145265"/>
          <c:y val="6.01652923883799E-2"/>
          <c:w val="0.75328281702510969"/>
          <c:h val="0.324792364146150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CONDUCTOR!$B$181</c:f>
              <c:strCache>
                <c:ptCount val="1"/>
                <c:pt idx="0">
                  <c:v>EBRIEDAD COMPLETA</c:v>
                </c:pt>
              </c:strCache>
            </c:strRef>
          </c:tx>
          <c:invertIfNegative val="0"/>
          <c:cat>
            <c:strRef>
              <c:f>CONDUCTOR!$C$180:$F$180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CONDUCTOR!$C$181:$F$181</c:f>
              <c:numCache>
                <c:formatCode>General</c:formatCode>
                <c:ptCount val="4"/>
                <c:pt idx="0">
                  <c:v>10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CONDUCTOR!$B$182</c:f>
              <c:strCache>
                <c:ptCount val="1"/>
                <c:pt idx="0">
                  <c:v>EBRIEDAD INCOMPLETA</c:v>
                </c:pt>
              </c:strCache>
            </c:strRef>
          </c:tx>
          <c:invertIfNegative val="0"/>
          <c:cat>
            <c:strRef>
              <c:f>CONDUCTOR!$C$180:$F$180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CONDUCTOR!$C$182:$F$182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CONDUCTOR!$B$183</c:f>
              <c:strCache>
                <c:ptCount val="1"/>
                <c:pt idx="0">
                  <c:v>NO EBRIEDAD</c:v>
                </c:pt>
              </c:strCache>
            </c:strRef>
          </c:tx>
          <c:invertIfNegative val="0"/>
          <c:cat>
            <c:strRef>
              <c:f>CONDUCTOR!$C$180:$F$180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CONDUCTOR!$C$183:$F$183</c:f>
              <c:numCache>
                <c:formatCode>General</c:formatCode>
                <c:ptCount val="4"/>
                <c:pt idx="0">
                  <c:v>97</c:v>
                </c:pt>
                <c:pt idx="1">
                  <c:v>19</c:v>
                </c:pt>
                <c:pt idx="2">
                  <c:v>28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CONDUCTOR!$B$184</c:f>
              <c:strCache>
                <c:ptCount val="1"/>
                <c:pt idx="0">
                  <c:v>SE DESCONCOE</c:v>
                </c:pt>
              </c:strCache>
            </c:strRef>
          </c:tx>
          <c:invertIfNegative val="0"/>
          <c:cat>
            <c:strRef>
              <c:f>CONDUCTOR!$C$180:$F$180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CONDUCTOR!$C$184:$F$184</c:f>
              <c:numCache>
                <c:formatCode>General</c:formatCode>
                <c:ptCount val="4"/>
                <c:pt idx="0">
                  <c:v>36</c:v>
                </c:pt>
                <c:pt idx="1">
                  <c:v>6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CONDUCTOR!$B$185</c:f>
              <c:strCache>
                <c:ptCount val="1"/>
                <c:pt idx="0">
                  <c:v>TOTAL </c:v>
                </c:pt>
              </c:strCache>
            </c:strRef>
          </c:tx>
          <c:invertIfNegative val="0"/>
          <c:cat>
            <c:strRef>
              <c:f>CONDUCTOR!$C$180:$F$180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CONDUCTOR!$C$185:$F$185</c:f>
              <c:numCache>
                <c:formatCode>General</c:formatCode>
                <c:ptCount val="4"/>
                <c:pt idx="0">
                  <c:v>145</c:v>
                </c:pt>
                <c:pt idx="1">
                  <c:v>27</c:v>
                </c:pt>
                <c:pt idx="2">
                  <c:v>36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534656"/>
        <c:axId val="28536192"/>
      </c:barChart>
      <c:catAx>
        <c:axId val="285346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8536192"/>
        <c:crosses val="autoZero"/>
        <c:auto val="1"/>
        <c:lblAlgn val="ctr"/>
        <c:lblOffset val="100"/>
        <c:noMultiLvlLbl val="0"/>
      </c:catAx>
      <c:valAx>
        <c:axId val="285361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85346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D1623B-3DFF-434D-B3A7-B89DEF87E96A}" type="datetimeFigureOut">
              <a:rPr lang="es-MX" smtClean="0"/>
              <a:pPr/>
              <a:t>05/11/2016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8E0832-1092-4527-B734-DC4083A1874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9829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97100" y="696913"/>
            <a:ext cx="2616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799F5-6343-41DC-AB3F-EAD02F668938}" type="slidenum">
              <a:rPr lang="es-MX" smtClean="0"/>
              <a:pPr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90037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5039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37194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362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05/11/2016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05/11/2016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05/11/2016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05/11/2016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05/11/2016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05/11/2016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05/11/2016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05/11/2016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05/11/2016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05/11/2016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05/11/2016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3BD02-C8BD-4257-8E5F-13E51ECBC2CB}" type="datetimeFigureOut">
              <a:rPr lang="es-MX" smtClean="0"/>
              <a:pPr/>
              <a:t>05/11/2016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PORTADA 1.jpg"/>
          <p:cNvPicPr>
            <a:picLocks noChangeAspect="1"/>
          </p:cNvPicPr>
          <p:nvPr/>
        </p:nvPicPr>
        <p:blipFill>
          <a:blip r:embed="rId3" cstate="print"/>
          <a:srcRect l="6688" t="6871" r="3538" b="69066"/>
          <a:stretch>
            <a:fillRect/>
          </a:stretch>
        </p:blipFill>
        <p:spPr>
          <a:xfrm>
            <a:off x="458670" y="285720"/>
            <a:ext cx="6156684" cy="135732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775289" y="8143900"/>
            <a:ext cx="16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OCTUBRE 2016</a:t>
            </a:r>
          </a:p>
        </p:txBody>
      </p:sp>
      <p:pic>
        <p:nvPicPr>
          <p:cNvPr id="1026" name="Picture 2" descr="C:\Users\Unidad de Analisis\Desktop\logo oficial 2015-2018 Juárez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42" y="1643042"/>
            <a:ext cx="2714643" cy="2714643"/>
          </a:xfrm>
          <a:prstGeom prst="rect">
            <a:avLst/>
          </a:prstGeom>
          <a:noFill/>
        </p:spPr>
      </p:pic>
      <p:pic>
        <p:nvPicPr>
          <p:cNvPr id="5" name="4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3857628" y="1714479"/>
            <a:ext cx="2682152" cy="25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3 CuadroTexto"/>
          <p:cNvSpPr txBox="1"/>
          <p:nvPr/>
        </p:nvSpPr>
        <p:spPr>
          <a:xfrm>
            <a:off x="2153394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85728" y="1571604"/>
            <a:ext cx="635798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TRANSPARENCIA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SECRETARIA DE SEGURIDAD PÚBLICA 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VIALIDAD Y  TRÁNSITO DE CD. JUÁREZ, NUEVO LEÓN.</a:t>
            </a:r>
          </a:p>
          <a:p>
            <a:pPr algn="ctr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Del mismo Artículo 14 de la referida Ley de Transparencia y Acceso a la Información Pública del Estado de Nuevo León, dice: Además de lo señalado en el artículo 10, las Administraciones Públicas Municipales deberán hacer  pública en su portal de Internet la siguiente información: Pero en su Fracción VII, 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VII.-Estadísticas e indicadores del desempeño de los cuerpos de Seguridad, Tránsito y las demás entidades de la administración municipal;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 Se informa:</a:t>
            </a:r>
          </a:p>
          <a:p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INDICADORES  EN  CUANTO  A  SEGURIDAD  PÚBLICA  O  DE  POLICÍA </a:t>
            </a:r>
            <a:r>
              <a:rPr lang="es-MX" sz="1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CORRESPONDIENTE  DEL  01  AL 31 DE OCTUBRE DEL  2016.</a:t>
            </a:r>
          </a:p>
          <a:p>
            <a:endParaRPr lang="es-MX" sz="12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POLICÍA</a:t>
            </a:r>
          </a:p>
          <a:p>
            <a:pPr algn="r"/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Detenciones realizadas debidas a conductas de índoles delictivos y por infracciones administrativas en el mes de OCTUBRE clasificadas por rangos de edades y género, </a:t>
            </a:r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SIENDO UN TOTAL DE 587 DETENIDOS POR FALTAS ADMINISTRATIVAS Y 10  POR DELITOS DIVERSOS.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Unidad de Analisis\Desktop\logo oficial 2015-2018 Juárez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82" y="0"/>
            <a:ext cx="1357290" cy="1357290"/>
          </a:xfrm>
          <a:prstGeom prst="rect">
            <a:avLst/>
          </a:prstGeom>
          <a:noFill/>
        </p:spPr>
      </p:pic>
      <p:graphicFrame>
        <p:nvGraphicFramePr>
          <p:cNvPr id="11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891564"/>
              </p:ext>
            </p:extLst>
          </p:nvPr>
        </p:nvGraphicFramePr>
        <p:xfrm>
          <a:off x="728415" y="5292080"/>
          <a:ext cx="5472608" cy="399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3 CuadroTexto"/>
          <p:cNvSpPr txBox="1"/>
          <p:nvPr/>
        </p:nvSpPr>
        <p:spPr>
          <a:xfrm>
            <a:off x="2153394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Índices de accidentes registrados en el mes de OCTUBRE 2016. Clasificados por tipos de accidentes.</a:t>
            </a:r>
          </a:p>
        </p:txBody>
      </p:sp>
      <p:pic>
        <p:nvPicPr>
          <p:cNvPr id="13" name="Picture 2" descr="C:\Users\Unidad de Analisis\Desktop\logo oficial 2015-2018 Juárez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82" y="0"/>
            <a:ext cx="1357290" cy="1357290"/>
          </a:xfrm>
          <a:prstGeom prst="rect">
            <a:avLst/>
          </a:prstGeom>
          <a:noFill/>
        </p:spPr>
      </p:pic>
      <p:graphicFrame>
        <p:nvGraphicFramePr>
          <p:cNvPr id="9" name="1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135444"/>
              </p:ext>
            </p:extLst>
          </p:nvPr>
        </p:nvGraphicFramePr>
        <p:xfrm>
          <a:off x="-119063" y="2541985"/>
          <a:ext cx="7096127" cy="4060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7184270"/>
              </p:ext>
            </p:extLst>
          </p:nvPr>
        </p:nvGraphicFramePr>
        <p:xfrm>
          <a:off x="0" y="6660232"/>
          <a:ext cx="6858000" cy="2483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3 CuadroTexto"/>
          <p:cNvSpPr txBox="1"/>
          <p:nvPr/>
        </p:nvSpPr>
        <p:spPr>
          <a:xfrm>
            <a:off x="2153394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57166" y="7786710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Cabe destacar que los sucesos con lesionados quedan de oficio a disposición del Ministerio Publico.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Unidad de Analisis\Desktop\logo oficial 2015-2018 Juárez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82" y="0"/>
            <a:ext cx="1357290" cy="1357290"/>
          </a:xfrm>
          <a:prstGeom prst="rect">
            <a:avLst/>
          </a:prstGeom>
          <a:noFill/>
        </p:spPr>
      </p:pic>
      <p:graphicFrame>
        <p:nvGraphicFramePr>
          <p:cNvPr id="11" name="1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984173"/>
              </p:ext>
            </p:extLst>
          </p:nvPr>
        </p:nvGraphicFramePr>
        <p:xfrm>
          <a:off x="0" y="1525399"/>
          <a:ext cx="6741368" cy="6205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459190" y="6426628"/>
            <a:ext cx="61436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Llegándose a registrar 145 accidentes con 36 lesionados, 0 muertes y 32</a:t>
            </a:r>
          </a:p>
          <a:p>
            <a:pPr algn="just"/>
            <a:r>
              <a:rPr lang="es-MX" sz="1000" b="1" u="sng" dirty="0" smtClean="0">
                <a:latin typeface="Arial" pitchFamily="34" charset="0"/>
                <a:cs typeface="Arial" pitchFamily="34" charset="0"/>
              </a:rPr>
              <a:t> detenidos puestos a disposición al M.P. por accidente vial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observados en el mes de OCTUBRE</a:t>
            </a:r>
            <a:r>
              <a:rPr lang="es-MX" sz="1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Los cruceros con mayor número de accidentes registrados en el mes de OCTUBRE.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                          1° Arturo B. De La Garza.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                          2° Eloy Cavazos.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.                         3°San Roque.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es-MX" sz="1000" dirty="0">
                <a:latin typeface="Arial" pitchFamily="34" charset="0"/>
                <a:cs typeface="Arial" pitchFamily="34" charset="0"/>
              </a:rPr>
              <a:t>4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° Teófilo Salinas- San Mateo.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                          5° </a:t>
            </a:r>
            <a:r>
              <a:rPr lang="es-MX" sz="1000" dirty="0" err="1" smtClean="0">
                <a:latin typeface="Arial" pitchFamily="34" charset="0"/>
                <a:cs typeface="Arial" pitchFamily="34" charset="0"/>
              </a:rPr>
              <a:t>Carr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. Reynosa.</a:t>
            </a:r>
          </a:p>
          <a:p>
            <a:pPr algn="just"/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                          </a:t>
            </a:r>
          </a:p>
          <a:p>
            <a:pPr algn="just"/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3 CuadroTexto"/>
          <p:cNvSpPr txBox="1"/>
          <p:nvPr/>
        </p:nvSpPr>
        <p:spPr>
          <a:xfrm>
            <a:off x="2153394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2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28604" y="8519726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TJM</a:t>
            </a:r>
          </a:p>
          <a:p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fmnr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*</a:t>
            </a:r>
          </a:p>
        </p:txBody>
      </p:sp>
      <p:pic>
        <p:nvPicPr>
          <p:cNvPr id="10" name="Picture 2" descr="C:\Users\Unidad de Analisis\Desktop\logo oficial 2015-2018 Juárez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82" y="0"/>
            <a:ext cx="1357290" cy="1357290"/>
          </a:xfrm>
          <a:prstGeom prst="rect">
            <a:avLst/>
          </a:prstGeom>
          <a:noFill/>
        </p:spPr>
      </p:pic>
      <p:graphicFrame>
        <p:nvGraphicFramePr>
          <p:cNvPr id="12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095820"/>
              </p:ext>
            </p:extLst>
          </p:nvPr>
        </p:nvGraphicFramePr>
        <p:xfrm>
          <a:off x="124502" y="1496796"/>
          <a:ext cx="6608996" cy="5791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5128</TotalTime>
  <Words>75</Words>
  <Application>Microsoft Office PowerPoint</Application>
  <PresentationFormat>Presentación en pantalla (4:3)</PresentationFormat>
  <Paragraphs>75</Paragraphs>
  <Slides>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Hogar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Junior</dc:creator>
  <cp:lastModifiedBy>coco</cp:lastModifiedBy>
  <cp:revision>369</cp:revision>
  <cp:lastPrinted>2013-04-09T01:32:33Z</cp:lastPrinted>
  <dcterms:created xsi:type="dcterms:W3CDTF">2013-05-04T00:53:54Z</dcterms:created>
  <dcterms:modified xsi:type="dcterms:W3CDTF">2016-11-05T16:43:04Z</dcterms:modified>
</cp:coreProperties>
</file>